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7"/>
  </p:notesMasterIdLst>
  <p:sldIdLst>
    <p:sldId id="256" r:id="rId2"/>
    <p:sldId id="279" r:id="rId3"/>
    <p:sldId id="262" r:id="rId4"/>
    <p:sldId id="259" r:id="rId5"/>
    <p:sldId id="292" r:id="rId6"/>
    <p:sldId id="291" r:id="rId7"/>
    <p:sldId id="293" r:id="rId8"/>
    <p:sldId id="294" r:id="rId9"/>
    <p:sldId id="295" r:id="rId10"/>
    <p:sldId id="296" r:id="rId11"/>
    <p:sldId id="298" r:id="rId12"/>
    <p:sldId id="297" r:id="rId13"/>
    <p:sldId id="299" r:id="rId14"/>
    <p:sldId id="300" r:id="rId15"/>
    <p:sldId id="278"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5F55"/>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5C0D6D-A908-48C6-983D-90F2BD11E284}" type="datetimeFigureOut">
              <a:rPr lang="zh-CN" altLang="en-US" smtClean="0"/>
              <a:t>2018/8/1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B924-28C1-4EF7-A019-613D541E4AA8}" type="slidenum">
              <a:rPr lang="zh-CN" altLang="en-US" smtClean="0"/>
              <a:t>‹#›</a:t>
            </a:fld>
            <a:endParaRPr lang="zh-CN" altLang="en-US"/>
          </a:p>
        </p:txBody>
      </p:sp>
    </p:spTree>
    <p:extLst>
      <p:ext uri="{BB962C8B-B14F-4D97-AF65-F5344CB8AC3E}">
        <p14:creationId xmlns:p14="http://schemas.microsoft.com/office/powerpoint/2010/main" val="371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71479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3844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5" y="365127"/>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918829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6805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8"/>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91283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5066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5"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5"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02426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175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7187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428437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0"/>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2018/8/1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85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5"/>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F20FC-145E-4034-86AC-8B4FEA629A51}" type="datetimeFigureOut">
              <a:rPr lang="zh-CN" altLang="en-US" smtClean="0"/>
              <a:t>2018/8/1</a:t>
            </a:fld>
            <a:endParaRPr lang="zh-CN" altLang="en-US"/>
          </a:p>
        </p:txBody>
      </p:sp>
      <p:sp>
        <p:nvSpPr>
          <p:cNvPr id="5" name="Footer Placeholder 4"/>
          <p:cNvSpPr>
            <a:spLocks noGrp="1"/>
          </p:cNvSpPr>
          <p:nvPr>
            <p:ph type="ftr" sz="quarter" idx="3"/>
          </p:nvPr>
        </p:nvSpPr>
        <p:spPr>
          <a:xfrm>
            <a:off x="4038600" y="635635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3545242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3550"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6233"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03585"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5807" y="2481617"/>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79844" y="28338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39315"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4654" y="4228500"/>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4652"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3551" y="5404455"/>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74762"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588" y="5808599"/>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452" y="373396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80662" y="4306415"/>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30608" y="3754017"/>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88036" y="353697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42616"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88040" y="15675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537940" y="2697475"/>
            <a:ext cx="5116539" cy="1323439"/>
          </a:xfrm>
          <a:prstGeom prst="rect">
            <a:avLst/>
          </a:prstGeom>
        </p:spPr>
        <p:txBody>
          <a:bodyPr wrap="square">
            <a:spAutoFit/>
          </a:bodyPr>
          <a:lstStyle/>
          <a:p>
            <a:r>
              <a:rPr lang="en-US" altLang="zh-CN" sz="4400" b="1" kern="100" dirty="0" smtClean="0">
                <a:solidFill>
                  <a:srgbClr val="CF5F55"/>
                </a:solidFill>
                <a:latin typeface="微软雅黑" panose="020B0503020204020204" pitchFamily="34" charset="-122"/>
                <a:ea typeface="微软雅黑" panose="020B0503020204020204" pitchFamily="34" charset="-122"/>
                <a:cs typeface="Times New Roman" panose="02020603050405020304" pitchFamily="18" charset="0"/>
              </a:rPr>
              <a:t>After Effects</a:t>
            </a:r>
          </a:p>
          <a:p>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影视</a:t>
            </a:r>
            <a:r>
              <a:rPr lang="zh-CN" altLang="en-US"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后期特效实战教程</a:t>
            </a:r>
            <a:endParaRPr lang="zh-CN" altLang="zh-CN" sz="3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6619828" y="4054567"/>
            <a:ext cx="46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9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548456" y="3023871"/>
            <a:ext cx="8503346" cy="458908"/>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5.</a:t>
            </a:r>
            <a:r>
              <a:rPr lang="zh-CN" altLang="en-US" dirty="0">
                <a:solidFill>
                  <a:schemeClr val="tx2">
                    <a:lumMod val="50000"/>
                  </a:schemeClr>
                </a:solidFill>
                <a:latin typeface="微软雅黑" panose="020B0503020204020204" pitchFamily="34" charset="-122"/>
                <a:ea typeface="微软雅黑" panose="020B0503020204020204" pitchFamily="34" charset="-122"/>
              </a:rPr>
              <a:t>当渲染完成后，</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将会播放提示音。</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134024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75250" y="2164062"/>
            <a:ext cx="8503346" cy="1289905"/>
          </a:xfrm>
          <a:prstGeom prst="rect">
            <a:avLst/>
          </a:prstGeom>
        </p:spPr>
        <p:txBody>
          <a:bodyPr wrap="square">
            <a:spAutoFit/>
          </a:bodyPr>
          <a:lstStyle/>
          <a:p>
            <a:pPr algn="ctr">
              <a:lnSpc>
                <a:spcPct val="150000"/>
              </a:lnSpc>
            </a:pPr>
            <a:r>
              <a:rPr lang="zh-CN" altLang="en-US" b="1" dirty="0">
                <a:solidFill>
                  <a:schemeClr val="tx2">
                    <a:lumMod val="50000"/>
                  </a:schemeClr>
                </a:solidFill>
                <a:latin typeface="微软雅黑" panose="020B0503020204020204" pitchFamily="34" charset="-122"/>
                <a:ea typeface="微软雅黑" panose="020B0503020204020204" pitchFamily="34" charset="-122"/>
              </a:rPr>
              <a:t>渲染设置 </a:t>
            </a: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在</a:t>
            </a:r>
            <a:r>
              <a:rPr lang="zh-CN" altLang="en-US" dirty="0">
                <a:solidFill>
                  <a:schemeClr val="tx2">
                    <a:lumMod val="50000"/>
                  </a:schemeClr>
                </a:solidFill>
                <a:latin typeface="微软雅黑" panose="020B0503020204020204" pitchFamily="34" charset="-122"/>
                <a:ea typeface="微软雅黑" panose="020B0503020204020204" pitchFamily="34" charset="-122"/>
              </a:rPr>
              <a:t>我们对合成进行渲染输出的时候，往往需要根据影片的播放环境进行针对性的设置，比如影片是否进行编码压缩、影片格式的选择、影片的质量等。</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0291306"/>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04886" y="902327"/>
            <a:ext cx="8503346" cy="1526187"/>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其具体的设置方法如下：</a:t>
            </a:r>
          </a:p>
          <a:p>
            <a:pPr>
              <a:lnSpc>
                <a:spcPct val="150000"/>
              </a:lnSpc>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合成制作完成后，将其添加至“渲染队列”，然后找到渲染队列面板下方的“渲染设置”命令，并点击其后方的“最佳设置”，即可打开渲染设置窗口。在这里我们可以设置影片的“品质”、“分辨率”、“帧速率”等基本属性。（如图</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8637" y="2683136"/>
            <a:ext cx="6053692" cy="3133206"/>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12-5</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377174"/>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04886" y="902327"/>
            <a:ext cx="8503346" cy="1156855"/>
          </a:xfrm>
          <a:prstGeom prst="rect">
            <a:avLst/>
          </a:prstGeom>
        </p:spPr>
        <p:txBody>
          <a:bodyPr wrap="square">
            <a:spAutoFit/>
          </a:bodyPr>
          <a:lstStyle/>
          <a:p>
            <a:pPr>
              <a:lnSpc>
                <a:spcPct val="150000"/>
              </a:lnSpc>
            </a:pP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如果要更改影片的格式，那么需要找到“输出模块”命令，并点击其后方的“无损”，打开输出模块设置窗口。在这里，我们可以更改影片的格式和压缩、编码等设定。（如图</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sz="1600"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8637" y="2689783"/>
            <a:ext cx="6053692" cy="3119911"/>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12-6</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251447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158567" y="2532552"/>
            <a:ext cx="8503346" cy="1705403"/>
          </a:xfrm>
          <a:prstGeom prst="rect">
            <a:avLst/>
          </a:prstGeom>
        </p:spPr>
        <p:txBody>
          <a:bodyPr wrap="square">
            <a:spAutoFit/>
          </a:bodyPr>
          <a:lstStyle/>
          <a:p>
            <a:pPr>
              <a:lnSpc>
                <a:spcPct val="150000"/>
              </a:lnSpc>
            </a:pPr>
            <a:r>
              <a:rPr lang="zh-CN" altLang="en-US" dirty="0">
                <a:solidFill>
                  <a:schemeClr val="tx2">
                    <a:lumMod val="50000"/>
                  </a:schemeClr>
                </a:solidFill>
                <a:latin typeface="微软雅黑" panose="020B0503020204020204" pitchFamily="34" charset="-122"/>
                <a:ea typeface="微软雅黑" panose="020B0503020204020204" pitchFamily="34" charset="-122"/>
              </a:rPr>
              <a:t>小提示：一般来说，如果影片还需要使用其他视频编辑软件做进一步的处理的话，我们往往会将其渲染输出为序列帧，这样做不但有利于保证图像品质，而且图片的形式更加便于后期制作；如果是输出视频格式，那么建议大家根据播放需求来针对性的选择视频格式和画质压缩比率，这样可以使渲染的效率更高。</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9888223"/>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flipH="1">
            <a:off x="5874559" y="-685186"/>
            <a:ext cx="6781080" cy="8387873"/>
            <a:chOff x="-1344978" y="-685187"/>
            <a:chExt cx="6781080" cy="8387873"/>
          </a:xfrm>
        </p:grpSpPr>
        <p:sp>
          <p:nvSpPr>
            <p:cNvPr id="2" name="椭圆 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4093" y="4429124"/>
              <a:ext cx="2798256" cy="2798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5195" y="5404454"/>
              <a:ext cx="1351188" cy="1351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66017" y="5533920"/>
              <a:ext cx="1894088" cy="1894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17229" y="5808598"/>
              <a:ext cx="1894088" cy="1894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742802" y="2512764"/>
            <a:ext cx="3920935" cy="1107996"/>
          </a:xfrm>
          <a:prstGeom prst="rect">
            <a:avLst/>
          </a:prstGeom>
          <a:solidFill>
            <a:schemeClr val="accent5"/>
          </a:solidFill>
        </p:spPr>
        <p:txBody>
          <a:bodyPr wrap="square">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THANKS</a:t>
            </a:r>
            <a:endParaRPr lang="en-US" altLang="zh-CN"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0770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1747378" y="1036444"/>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524100" y="433786"/>
            <a:ext cx="4690556" cy="523220"/>
          </a:xfrm>
          <a:prstGeom prst="rect">
            <a:avLst/>
          </a:prstGeom>
        </p:spPr>
        <p:txBody>
          <a:bodyPr wrap="square">
            <a:spAutoFit/>
          </a:bodyPr>
          <a:lstStyle/>
          <a:p>
            <a:pPr algn="ctr"/>
            <a:r>
              <a:rPr lang="zh-CN" altLang="en-US" sz="2800" b="1" dirty="0" smtClean="0">
                <a:solidFill>
                  <a:srgbClr val="CF5F55"/>
                </a:solidFill>
                <a:latin typeface="微软雅黑" panose="020B0503020204020204" pitchFamily="34" charset="-122"/>
                <a:ea typeface="微软雅黑" panose="020B0503020204020204" pitchFamily="34" charset="-122"/>
              </a:rPr>
              <a:t>目录</a:t>
            </a:r>
            <a:endParaRPr lang="zh-CN" altLang="en-US" sz="2800" b="1" dirty="0">
              <a:solidFill>
                <a:srgbClr val="CF5F55"/>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490115" y="1343012"/>
            <a:ext cx="4176215" cy="4480842"/>
          </a:xfrm>
          <a:prstGeom prst="rect">
            <a:avLst/>
          </a:prstGeom>
          <a:noFill/>
        </p:spPr>
        <p:txBody>
          <a:bodyPr wrap="square" rtlCol="0">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a:t>
            </a:r>
            <a:r>
              <a:rPr lang="en-US" altLang="zh-CN" sz="1600" dirty="0" smtClean="0">
                <a:solidFill>
                  <a:schemeClr val="tx2">
                    <a:lumMod val="50000"/>
                  </a:schemeClr>
                </a:solidFill>
                <a:latin typeface="微软雅黑" panose="020B0503020204020204" pitchFamily="34" charset="-122"/>
                <a:ea typeface="微软雅黑" panose="020B0503020204020204" pitchFamily="34" charset="-122"/>
              </a:rPr>
              <a:t>After </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Effects</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基础</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图层</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3</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关键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帧</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4</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文字</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动画</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5</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遮</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罩</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6</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抠</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像技术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7</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跟踪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技术</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8</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调色</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	</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9</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光</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效插件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Optical Flares</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10</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粒子</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err="1">
                <a:solidFill>
                  <a:schemeClr val="tx2">
                    <a:lumMod val="50000"/>
                  </a:schemeClr>
                </a:solidFill>
                <a:latin typeface="微软雅黑" panose="020B0503020204020204" pitchFamily="34" charset="-122"/>
                <a:ea typeface="微软雅黑" panose="020B0503020204020204" pitchFamily="34" charset="-122"/>
              </a:rPr>
              <a:t>Trapcode</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 Particular</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11</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  三维</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插件</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Element 3D</a:t>
            </a: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第</a:t>
            </a:r>
            <a:r>
              <a:rPr lang="en-US" altLang="zh-CN" sz="1600" dirty="0">
                <a:solidFill>
                  <a:schemeClr val="tx2">
                    <a:lumMod val="50000"/>
                  </a:schemeClr>
                </a:solidFill>
                <a:latin typeface="微软雅黑" panose="020B0503020204020204" pitchFamily="34" charset="-122"/>
                <a:ea typeface="微软雅黑" panose="020B0503020204020204" pitchFamily="34" charset="-122"/>
              </a:rPr>
              <a:t>12</a:t>
            </a:r>
            <a:r>
              <a:rPr lang="zh-CN" altLang="en-US" sz="1600" dirty="0" smtClean="0">
                <a:solidFill>
                  <a:schemeClr val="tx2">
                    <a:lumMod val="50000"/>
                  </a:schemeClr>
                </a:solidFill>
                <a:latin typeface="微软雅黑" panose="020B0503020204020204" pitchFamily="34" charset="-122"/>
                <a:ea typeface="微软雅黑" panose="020B0503020204020204" pitchFamily="34" charset="-122"/>
              </a:rPr>
              <a:t>章   </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渲染输出</a:t>
            </a:r>
          </a:p>
        </p:txBody>
      </p:sp>
      <p:sp>
        <p:nvSpPr>
          <p:cNvPr id="58" name="椭圆 57"/>
          <p:cNvSpPr>
            <a:spLocks noChangeAspect="1"/>
          </p:cNvSpPr>
          <p:nvPr/>
        </p:nvSpPr>
        <p:spPr>
          <a:xfrm>
            <a:off x="3541720" y="2273818"/>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59" name="椭圆 58"/>
          <p:cNvSpPr>
            <a:spLocks noChangeAspect="1"/>
          </p:cNvSpPr>
          <p:nvPr/>
        </p:nvSpPr>
        <p:spPr>
          <a:xfrm>
            <a:off x="3528717" y="1520436"/>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0" name="椭圆 59"/>
          <p:cNvSpPr>
            <a:spLocks noChangeAspect="1"/>
          </p:cNvSpPr>
          <p:nvPr/>
        </p:nvSpPr>
        <p:spPr>
          <a:xfrm>
            <a:off x="3543940" y="3027200"/>
            <a:ext cx="446815" cy="44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1" name="椭圆 60"/>
          <p:cNvSpPr>
            <a:spLocks noChangeAspect="1"/>
          </p:cNvSpPr>
          <p:nvPr/>
        </p:nvSpPr>
        <p:spPr>
          <a:xfrm>
            <a:off x="3528716" y="3780582"/>
            <a:ext cx="446815" cy="446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2" name="椭圆 61"/>
          <p:cNvSpPr>
            <a:spLocks noChangeAspect="1"/>
          </p:cNvSpPr>
          <p:nvPr/>
        </p:nvSpPr>
        <p:spPr>
          <a:xfrm>
            <a:off x="3541720" y="4535934"/>
            <a:ext cx="446815" cy="44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63" name="椭圆 62"/>
          <p:cNvSpPr>
            <a:spLocks noChangeAspect="1"/>
          </p:cNvSpPr>
          <p:nvPr/>
        </p:nvSpPr>
        <p:spPr>
          <a:xfrm>
            <a:off x="3541720" y="5287346"/>
            <a:ext cx="446815" cy="446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Tree>
    <p:extLst>
      <p:ext uri="{BB962C8B-B14F-4D97-AF65-F5344CB8AC3E}">
        <p14:creationId xmlns:p14="http://schemas.microsoft.com/office/powerpoint/2010/main" val="67105076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6703" y="845724"/>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886921" y="1013365"/>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258148" y="2729569"/>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002996" y="1441623"/>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76876" y="473053"/>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72517" y="2863156"/>
            <a:ext cx="1130239" cy="11302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66883" y="3602564"/>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471" y="4325230"/>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53761" y="3943263"/>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87154" y="4570167"/>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765768" y="4805447"/>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11193" y="1314991"/>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50406" y="2352147"/>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75587" y="3104117"/>
            <a:ext cx="446864" cy="4468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136206" y="2457951"/>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9022" y="2863153"/>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958568" y="3534632"/>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347622" y="1076999"/>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14029" y="3517142"/>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54995" y="307562"/>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9575" y="1687036"/>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63797" y="2096797"/>
            <a:ext cx="2664415" cy="2664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latin typeface="微软雅黑" panose="020B0503020204020204" pitchFamily="34" charset="-122"/>
                <a:ea typeface="微软雅黑" panose="020B0503020204020204" pitchFamily="34" charset="-122"/>
              </a:rPr>
              <a:t>第</a:t>
            </a:r>
            <a:r>
              <a:rPr lang="en-US" altLang="zh-CN" sz="4000" b="1" dirty="0" smtClean="0">
                <a:latin typeface="微软雅黑" panose="020B0503020204020204" pitchFamily="34" charset="-122"/>
                <a:ea typeface="微软雅黑" panose="020B0503020204020204" pitchFamily="34" charset="-122"/>
              </a:rPr>
              <a:t>12</a:t>
            </a:r>
            <a:r>
              <a:rPr lang="zh-CN" altLang="en-US" sz="4000" b="1" dirty="0" smtClean="0">
                <a:latin typeface="微软雅黑" panose="020B0503020204020204" pitchFamily="34" charset="-122"/>
                <a:ea typeface="微软雅黑" panose="020B0503020204020204" pitchFamily="34" charset="-122"/>
              </a:rPr>
              <a:t>章</a:t>
            </a:r>
            <a:endParaRPr lang="zh-CN" altLang="en-US" sz="4000" b="1" dirty="0">
              <a:latin typeface="微软雅黑" panose="020B0503020204020204" pitchFamily="34" charset="-122"/>
              <a:ea typeface="微软雅黑" panose="020B0503020204020204" pitchFamily="34" charset="-122"/>
            </a:endParaRPr>
          </a:p>
        </p:txBody>
      </p:sp>
      <p:sp>
        <p:nvSpPr>
          <p:cNvPr id="24" name="矩形 23"/>
          <p:cNvSpPr/>
          <p:nvPr/>
        </p:nvSpPr>
        <p:spPr>
          <a:xfrm>
            <a:off x="3341229" y="4776970"/>
            <a:ext cx="5509551" cy="584775"/>
          </a:xfrm>
          <a:prstGeom prst="rect">
            <a:avLst/>
          </a:prstGeom>
        </p:spPr>
        <p:txBody>
          <a:bodyPr wrap="squar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渲染输出</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椭圆 24"/>
          <p:cNvSpPr/>
          <p:nvPr/>
        </p:nvSpPr>
        <p:spPr>
          <a:xfrm>
            <a:off x="3713148" y="5537631"/>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9860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14362" y="1753494"/>
            <a:ext cx="8503346" cy="3093154"/>
          </a:xfrm>
          <a:prstGeom prst="rect">
            <a:avLst/>
          </a:prstGeom>
        </p:spPr>
        <p:txBody>
          <a:bodyPr wrap="square">
            <a:spAutoFit/>
          </a:bodyPr>
          <a:lstStyle/>
          <a:p>
            <a:pPr algn="ctr">
              <a:lnSpc>
                <a:spcPct val="150000"/>
              </a:lnSpc>
            </a:pP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渲染输出影片的</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方法</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渲染</a:t>
            </a:r>
            <a:r>
              <a:rPr lang="zh-CN" altLang="en-US" dirty="0">
                <a:solidFill>
                  <a:schemeClr val="tx2">
                    <a:lumMod val="50000"/>
                  </a:schemeClr>
                </a:solidFill>
                <a:latin typeface="微软雅黑" panose="020B0503020204020204" pitchFamily="34" charset="-122"/>
                <a:ea typeface="微软雅黑" panose="020B0503020204020204" pitchFamily="34" charset="-122"/>
              </a:rPr>
              <a:t>是将合成创建为影片的过程，这里所说的影片指的是能够在各种设备上进行播放的视频。在这一渲染过程中，</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将会对合成的每个帧进行逐帧渲染。我们谈到渲染时通常指最终输出，不过，创建在“素材”、“图层”和“合成”面板中显示的预览的过程也属于渲染。事实上，我们也可以将预览另存为影片，然后将其用作最终输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59354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6352" y="1365649"/>
            <a:ext cx="8503346" cy="4247317"/>
          </a:xfrm>
          <a:prstGeom prst="rect">
            <a:avLst/>
          </a:prstGeom>
        </p:spPr>
        <p:txBody>
          <a:bodyPr wrap="square">
            <a:spAutoFit/>
          </a:bodyPr>
          <a:lstStyle/>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当</a:t>
            </a:r>
            <a:r>
              <a:rPr lang="zh-CN" altLang="en-US" dirty="0">
                <a:solidFill>
                  <a:schemeClr val="tx2">
                    <a:lumMod val="50000"/>
                  </a:schemeClr>
                </a:solidFill>
                <a:latin typeface="微软雅黑" panose="020B0503020204020204" pitchFamily="34" charset="-122"/>
                <a:ea typeface="微软雅黑" panose="020B0503020204020204" pitchFamily="34" charset="-122"/>
              </a:rPr>
              <a:t>我们完成合成后，就可以渲染输出影片文件了。渲染输出影片文件主要有两种方法， </a:t>
            </a: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一</a:t>
            </a:r>
            <a:r>
              <a:rPr lang="zh-CN" altLang="en-US" dirty="0">
                <a:solidFill>
                  <a:schemeClr val="tx2">
                    <a:lumMod val="50000"/>
                  </a:schemeClr>
                </a:solidFill>
                <a:latin typeface="微软雅黑" panose="020B0503020204020204" pitchFamily="34" charset="-122"/>
                <a:ea typeface="微软雅黑" panose="020B0503020204020204" pitchFamily="34" charset="-122"/>
              </a:rPr>
              <a:t>是使用“渲染队列”对其进行渲染，这种渲染方式主要用于高品质影片（带或不带 </a:t>
            </a:r>
            <a:r>
              <a:rPr lang="en-US" altLang="zh-CN" dirty="0">
                <a:solidFill>
                  <a:schemeClr val="tx2">
                    <a:lumMod val="50000"/>
                  </a:schemeClr>
                </a:solidFill>
                <a:latin typeface="微软雅黑" panose="020B0503020204020204" pitchFamily="34" charset="-122"/>
                <a:ea typeface="微软雅黑" panose="020B0503020204020204" pitchFamily="34" charset="-122"/>
              </a:rPr>
              <a:t>Alpha </a:t>
            </a:r>
            <a:r>
              <a:rPr lang="zh-CN" altLang="en-US" dirty="0">
                <a:solidFill>
                  <a:schemeClr val="tx2">
                    <a:lumMod val="50000"/>
                  </a:schemeClr>
                </a:solidFill>
                <a:latin typeface="微软雅黑" panose="020B0503020204020204" pitchFamily="34" charset="-122"/>
                <a:ea typeface="微软雅黑" panose="020B0503020204020204" pitchFamily="34" charset="-122"/>
              </a:rPr>
              <a:t>通道）或图像序列的输出，以便将其用于其他视频编辑、合成或 </a:t>
            </a:r>
            <a:r>
              <a:rPr lang="en-US" altLang="zh-CN" dirty="0">
                <a:solidFill>
                  <a:schemeClr val="tx2">
                    <a:lumMod val="50000"/>
                  </a:schemeClr>
                </a:solidFill>
                <a:latin typeface="微软雅黑" panose="020B0503020204020204" pitchFamily="34" charset="-122"/>
                <a:ea typeface="微软雅黑" panose="020B0503020204020204" pitchFamily="34" charset="-122"/>
              </a:rPr>
              <a:t>3D </a:t>
            </a:r>
            <a:r>
              <a:rPr lang="zh-CN" altLang="en-US" dirty="0">
                <a:solidFill>
                  <a:schemeClr val="tx2">
                    <a:lumMod val="50000"/>
                  </a:schemeClr>
                </a:solidFill>
                <a:latin typeface="微软雅黑" panose="020B0503020204020204" pitchFamily="34" charset="-122"/>
                <a:ea typeface="微软雅黑" panose="020B0503020204020204" pitchFamily="34" charset="-122"/>
              </a:rPr>
              <a:t>图形应用程序做进一步处理</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       二</a:t>
            </a:r>
            <a:r>
              <a:rPr lang="zh-CN" altLang="en-US" dirty="0">
                <a:solidFill>
                  <a:schemeClr val="tx2">
                    <a:lumMod val="50000"/>
                  </a:schemeClr>
                </a:solidFill>
                <a:latin typeface="微软雅黑" panose="020B0503020204020204" pitchFamily="34" charset="-122"/>
                <a:ea typeface="微软雅黑" panose="020B0503020204020204" pitchFamily="34" charset="-122"/>
              </a:rPr>
              <a:t>是使用</a:t>
            </a:r>
            <a:r>
              <a:rPr lang="en-US" altLang="zh-CN" dirty="0">
                <a:solidFill>
                  <a:schemeClr val="tx2">
                    <a:lumMod val="50000"/>
                  </a:schemeClr>
                </a:solidFill>
                <a:latin typeface="微软雅黑" panose="020B0503020204020204" pitchFamily="34" charset="-122"/>
                <a:ea typeface="微软雅黑" panose="020B0503020204020204" pitchFamily="34" charset="-122"/>
              </a:rPr>
              <a:t>Adobe Media Encoder</a:t>
            </a:r>
            <a:r>
              <a:rPr lang="zh-CN" altLang="en-US" dirty="0">
                <a:solidFill>
                  <a:schemeClr val="tx2">
                    <a:lumMod val="50000"/>
                  </a:schemeClr>
                </a:solidFill>
                <a:latin typeface="微软雅黑" panose="020B0503020204020204" pitchFamily="34" charset="-122"/>
                <a:ea typeface="微软雅黑" panose="020B0503020204020204" pitchFamily="34" charset="-122"/>
              </a:rPr>
              <a:t>进行编码输出，这种输出方式既可以导出经压缩的影片用于</a:t>
            </a:r>
            <a:r>
              <a:rPr lang="en-US" altLang="zh-CN" dirty="0">
                <a:solidFill>
                  <a:schemeClr val="tx2">
                    <a:lumMod val="50000"/>
                  </a:schemeClr>
                </a:solidFill>
                <a:latin typeface="微软雅黑" panose="020B0503020204020204" pitchFamily="34" charset="-122"/>
                <a:ea typeface="微软雅黑" panose="020B0503020204020204" pitchFamily="34" charset="-122"/>
              </a:rPr>
              <a:t>Web</a:t>
            </a:r>
            <a:r>
              <a:rPr lang="zh-CN" altLang="en-US" dirty="0">
                <a:solidFill>
                  <a:schemeClr val="tx2">
                    <a:lumMod val="50000"/>
                  </a:schemeClr>
                </a:solidFill>
                <a:latin typeface="微软雅黑" panose="020B0503020204020204" pitchFamily="34" charset="-122"/>
                <a:ea typeface="微软雅黑" panose="020B0503020204020204" pitchFamily="34" charset="-122"/>
              </a:rPr>
              <a:t>发布，也可以导出</a:t>
            </a:r>
            <a:r>
              <a:rPr lang="en-US" altLang="zh-CN" dirty="0">
                <a:solidFill>
                  <a:schemeClr val="tx2">
                    <a:lumMod val="50000"/>
                  </a:schemeClr>
                </a:solidFill>
                <a:latin typeface="微软雅黑" panose="020B0503020204020204" pitchFamily="34" charset="-122"/>
                <a:ea typeface="微软雅黑" panose="020B0503020204020204" pitchFamily="34" charset="-122"/>
              </a:rPr>
              <a:t>DVD </a:t>
            </a:r>
            <a:r>
              <a:rPr lang="zh-CN" altLang="en-US" dirty="0">
                <a:solidFill>
                  <a:schemeClr val="tx2">
                    <a:lumMod val="50000"/>
                  </a:schemeClr>
                </a:solidFill>
                <a:latin typeface="微软雅黑" panose="020B0503020204020204" pitchFamily="34" charset="-122"/>
                <a:ea typeface="微软雅黑" panose="020B0503020204020204" pitchFamily="34" charset="-122"/>
              </a:rPr>
              <a:t>或蓝光光盘压缩的高品质影片文件。</a:t>
            </a:r>
            <a:r>
              <a:rPr lang="en-US" altLang="zh-CN" dirty="0">
                <a:solidFill>
                  <a:schemeClr val="tx2">
                    <a:lumMod val="50000"/>
                  </a:schemeClr>
                </a:solidFill>
                <a:latin typeface="微软雅黑" panose="020B0503020204020204" pitchFamily="34" charset="-122"/>
                <a:ea typeface="微软雅黑" panose="020B0503020204020204" pitchFamily="34" charset="-122"/>
              </a:rPr>
              <a:t>Adobe Media Encoder</a:t>
            </a:r>
            <a:r>
              <a:rPr lang="zh-CN" altLang="en-US" dirty="0">
                <a:solidFill>
                  <a:schemeClr val="tx2">
                    <a:lumMod val="50000"/>
                  </a:schemeClr>
                </a:solidFill>
                <a:latin typeface="微软雅黑" panose="020B0503020204020204" pitchFamily="34" charset="-122"/>
                <a:ea typeface="微软雅黑" panose="020B0503020204020204" pitchFamily="34" charset="-122"/>
              </a:rPr>
              <a:t>是</a:t>
            </a:r>
            <a:r>
              <a:rPr lang="en-US" altLang="zh-CN" dirty="0">
                <a:solidFill>
                  <a:schemeClr val="tx2">
                    <a:lumMod val="50000"/>
                  </a:schemeClr>
                </a:solidFill>
                <a:latin typeface="微软雅黑" panose="020B0503020204020204" pitchFamily="34" charset="-122"/>
                <a:ea typeface="微软雅黑" panose="020B0503020204020204" pitchFamily="34" charset="-122"/>
              </a:rPr>
              <a:t>Adobe</a:t>
            </a:r>
            <a:r>
              <a:rPr lang="zh-CN" altLang="en-US" dirty="0">
                <a:solidFill>
                  <a:schemeClr val="tx2">
                    <a:lumMod val="50000"/>
                  </a:schemeClr>
                </a:solidFill>
                <a:latin typeface="微软雅黑" panose="020B0503020204020204" pitchFamily="34" charset="-122"/>
                <a:ea typeface="微软雅黑" panose="020B0503020204020204" pitchFamily="34" charset="-122"/>
              </a:rPr>
              <a:t>开发的一个独立程序，在这里我们不过多的进行讲解，下面我们主要讲授使用</a:t>
            </a:r>
            <a:r>
              <a:rPr lang="en-US" altLang="zh-CN" dirty="0">
                <a:solidFill>
                  <a:schemeClr val="tx2">
                    <a:lumMod val="50000"/>
                  </a:schemeClr>
                </a:solidFill>
                <a:latin typeface="微软雅黑" panose="020B0503020204020204" pitchFamily="34" charset="-122"/>
                <a:ea typeface="微软雅黑" panose="020B0503020204020204" pitchFamily="34" charset="-122"/>
              </a:rPr>
              <a:t>After Effects</a:t>
            </a:r>
            <a:r>
              <a:rPr lang="zh-CN" altLang="en-US" dirty="0">
                <a:solidFill>
                  <a:schemeClr val="tx2">
                    <a:lumMod val="50000"/>
                  </a:schemeClr>
                </a:solidFill>
                <a:latin typeface="微软雅黑" panose="020B0503020204020204" pitchFamily="34" charset="-122"/>
                <a:ea typeface="微软雅黑" panose="020B0503020204020204" pitchFamily="34" charset="-122"/>
              </a:rPr>
              <a:t>内部的“渲染队列”进行渲染的方法。</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097816"/>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66971" y="1263309"/>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1.</a:t>
            </a:r>
            <a:r>
              <a:rPr lang="zh-CN" altLang="en-US" dirty="0">
                <a:solidFill>
                  <a:schemeClr val="tx2">
                    <a:lumMod val="50000"/>
                  </a:schemeClr>
                </a:solidFill>
                <a:latin typeface="微软雅黑" panose="020B0503020204020204" pitchFamily="34" charset="-122"/>
                <a:ea typeface="微软雅黑" panose="020B0503020204020204" pitchFamily="34" charset="-122"/>
              </a:rPr>
              <a:t>合成制作完毕后，点击菜单栏的</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合成</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命令，找到并点击</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添加到渲染队列</a:t>
            </a:r>
            <a:r>
              <a:rPr lang="en-US" altLang="zh-CN" dirty="0">
                <a:solidFill>
                  <a:schemeClr val="tx2">
                    <a:lumMod val="50000"/>
                  </a:schemeClr>
                </a:solidFill>
                <a:latin typeface="微软雅黑" panose="020B0503020204020204" pitchFamily="34" charset="-122"/>
                <a:ea typeface="微软雅黑" panose="020B0503020204020204"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rPr>
              <a:t>，即可把当前合成添加到“渲染队列”中。（如图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12-1</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432" y="2596596"/>
            <a:ext cx="6388103" cy="3306288"/>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12-1</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81615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66971" y="1263309"/>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2.</a:t>
            </a:r>
            <a:r>
              <a:rPr lang="zh-CN" altLang="en-US" dirty="0">
                <a:solidFill>
                  <a:schemeClr val="tx2">
                    <a:lumMod val="50000"/>
                  </a:schemeClr>
                </a:solidFill>
                <a:latin typeface="微软雅黑" panose="020B0503020204020204" pitchFamily="34" charset="-122"/>
                <a:ea typeface="微软雅黑" panose="020B0503020204020204" pitchFamily="34" charset="-122"/>
              </a:rPr>
              <a:t>在渲染队列面板下方找到“输出到”命令，其后方是默认以合成名称命名的输出影片名，点击影片名，即可在弹出的对话框中修改影片名和输出路径。（如图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12-2</a:t>
            </a:r>
            <a:r>
              <a:rPr lang="zh-CN" altLang="en-US" dirty="0">
                <a:solidFill>
                  <a:schemeClr val="tx2">
                    <a:lumMod val="50000"/>
                  </a:schemeClr>
                </a:solidFill>
                <a:latin typeface="微软雅黑" panose="020B0503020204020204" pitchFamily="34" charset="-122"/>
                <a:ea typeface="微软雅黑" panose="020B0503020204020204" pitchFamily="34" charset="-122"/>
              </a:rPr>
              <a:t>所</a:t>
            </a:r>
            <a:r>
              <a:rPr lang="zh-CN" altLang="en-US" dirty="0" smtClean="0">
                <a:solidFill>
                  <a:schemeClr val="tx2">
                    <a:lumMod val="50000"/>
                  </a:schemeClr>
                </a:solidFill>
                <a:latin typeface="微软雅黑" panose="020B0503020204020204" pitchFamily="34" charset="-122"/>
                <a:ea typeface="微软雅黑" panose="020B0503020204020204" pitchFamily="34" charset="-122"/>
              </a:rPr>
              <a:t>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432" y="2598934"/>
            <a:ext cx="6388103" cy="3301611"/>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12-2</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534223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66971" y="1263309"/>
            <a:ext cx="8503346" cy="874407"/>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3.</a:t>
            </a:r>
            <a:r>
              <a:rPr lang="zh-CN" altLang="en-US" dirty="0">
                <a:solidFill>
                  <a:schemeClr val="tx2">
                    <a:lumMod val="50000"/>
                  </a:schemeClr>
                </a:solidFill>
                <a:latin typeface="微软雅黑" panose="020B0503020204020204" pitchFamily="34" charset="-122"/>
                <a:ea typeface="微软雅黑" panose="020B0503020204020204" pitchFamily="34" charset="-122"/>
              </a:rPr>
              <a:t>设置好影片名和输出路径后，点击渲染队列面板右侧的“渲染”按钮，即可开始渲染。（如图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12-3</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432" y="2598934"/>
            <a:ext cx="6388102" cy="3301611"/>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12-3</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135702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66971" y="1263309"/>
            <a:ext cx="8503346" cy="1289905"/>
          </a:xfrm>
          <a:prstGeom prst="rect">
            <a:avLst/>
          </a:prstGeom>
        </p:spPr>
        <p:txBody>
          <a:bodyPr wrap="square">
            <a:spAutoFit/>
          </a:bodyPr>
          <a:lstStyle/>
          <a:p>
            <a:pPr>
              <a:lnSpc>
                <a:spcPct val="150000"/>
              </a:lnSpc>
            </a:pPr>
            <a:r>
              <a:rPr lang="en-US" altLang="zh-CN" dirty="0">
                <a:solidFill>
                  <a:schemeClr val="tx2">
                    <a:lumMod val="50000"/>
                  </a:schemeClr>
                </a:solidFill>
                <a:latin typeface="微软雅黑" panose="020B0503020204020204" pitchFamily="34" charset="-122"/>
                <a:ea typeface="微软雅黑" panose="020B0503020204020204" pitchFamily="34" charset="-122"/>
              </a:rPr>
              <a:t>4.</a:t>
            </a:r>
            <a:r>
              <a:rPr lang="zh-CN" altLang="en-US" dirty="0">
                <a:solidFill>
                  <a:schemeClr val="tx2">
                    <a:lumMod val="50000"/>
                  </a:schemeClr>
                </a:solidFill>
                <a:latin typeface="微软雅黑" panose="020B0503020204020204" pitchFamily="34" charset="-122"/>
                <a:ea typeface="微软雅黑" panose="020B0503020204020204" pitchFamily="34" charset="-122"/>
              </a:rPr>
              <a:t>在渲染过程中，渲染队列面板将会显示渲染进度条和预计剩余时间等实用信息，同时，我们也可以点击右侧的“暂停”按钮暂停渲染，或者点击“停止”按钮停止渲染。（如图</a:t>
            </a:r>
            <a:r>
              <a:rPr lang="en-US" altLang="zh-CN" dirty="0">
                <a:solidFill>
                  <a:schemeClr val="tx2">
                    <a:lumMod val="50000"/>
                  </a:schemeClr>
                </a:solidFill>
                <a:latin typeface="微软雅黑" panose="020B0503020204020204" pitchFamily="34" charset="-122"/>
                <a:ea typeface="微软雅黑" panose="020B0503020204020204" pitchFamily="34" charset="-122"/>
              </a:rPr>
              <a:t>12-4</a:t>
            </a:r>
            <a:r>
              <a:rPr lang="zh-CN" altLang="en-US" dirty="0">
                <a:solidFill>
                  <a:schemeClr val="tx2">
                    <a:lumMod val="50000"/>
                  </a:schemeClr>
                </a:solidFill>
                <a:latin typeface="微软雅黑" panose="020B0503020204020204" pitchFamily="34" charset="-122"/>
                <a:ea typeface="微软雅黑" panose="020B0503020204020204" pitchFamily="34" charset="-122"/>
              </a:rPr>
              <a:t>所示）</a:t>
            </a:r>
            <a:endParaRPr lang="en-US" altLang="zh-CN" dirty="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7123" y="-538250"/>
            <a:ext cx="2555690" cy="2296167"/>
            <a:chOff x="-1344978" y="-685187"/>
            <a:chExt cx="6781080" cy="6092478"/>
          </a:xfrm>
        </p:grpSpPr>
        <p:sp>
          <p:nvSpPr>
            <p:cNvPr id="42" name="椭圆 41"/>
            <p:cNvSpPr/>
            <p:nvPr/>
          </p:nvSpPr>
          <p:spPr>
            <a:xfrm>
              <a:off x="-185195" y="-312516"/>
              <a:ext cx="2245488" cy="2245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344978" y="-144876"/>
              <a:ext cx="2689956" cy="26899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840" y="1571529"/>
              <a:ext cx="1318720" cy="1318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44556" y="2481611"/>
              <a:ext cx="1947513" cy="194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771092" y="283376"/>
              <a:ext cx="2606873" cy="26068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344978" y="-685187"/>
              <a:ext cx="1644608" cy="16446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74093" y="4228496"/>
              <a:ext cx="1130238" cy="1130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625707" y="3733966"/>
              <a:ext cx="817868" cy="81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371916" y="4306414"/>
              <a:ext cx="245420" cy="245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921862" y="3754016"/>
              <a:ext cx="245420" cy="2454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79290" y="3536976"/>
              <a:ext cx="245420" cy="2454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33870" y="4916451"/>
              <a:ext cx="490840" cy="4908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779289" y="156746"/>
              <a:ext cx="1656813" cy="1656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2593542" y="804428"/>
            <a:ext cx="82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平行四边形 55"/>
          <p:cNvSpPr/>
          <p:nvPr/>
        </p:nvSpPr>
        <p:spPr>
          <a:xfrm>
            <a:off x="2158571" y="332773"/>
            <a:ext cx="779771" cy="479165"/>
          </a:xfrm>
          <a:prstGeom prst="parallelogram">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2">
                    <a:lumMod val="50000"/>
                  </a:schemeClr>
                </a:solidFill>
              </a:rPr>
              <a:t>12</a:t>
            </a:r>
            <a:endParaRPr lang="zh-CN" altLang="en-US" sz="2800" dirty="0">
              <a:solidFill>
                <a:schemeClr val="tx2">
                  <a:lumMod val="50000"/>
                </a:schemeClr>
              </a:solidFill>
            </a:endParaRPr>
          </a:p>
        </p:txBody>
      </p:sp>
      <p:sp>
        <p:nvSpPr>
          <p:cNvPr id="57" name="矩形 56"/>
          <p:cNvSpPr/>
          <p:nvPr/>
        </p:nvSpPr>
        <p:spPr>
          <a:xfrm>
            <a:off x="3206158" y="351898"/>
            <a:ext cx="4690556" cy="461665"/>
          </a:xfrm>
          <a:prstGeom prst="rect">
            <a:avLst/>
          </a:prstGeom>
        </p:spPr>
        <p:txBody>
          <a:bodyPr wrap="square">
            <a:spAutoFit/>
          </a:bodyPr>
          <a:lstStyle/>
          <a:p>
            <a:r>
              <a:rPr lang="zh-CN" altLang="en-US" sz="2400" b="1" dirty="0">
                <a:solidFill>
                  <a:schemeClr val="tx2">
                    <a:lumMod val="50000"/>
                  </a:schemeClr>
                </a:solidFill>
                <a:latin typeface="微软雅黑" panose="020B0503020204020204" pitchFamily="34" charset="-122"/>
                <a:ea typeface="微软雅黑" panose="020B0503020204020204" pitchFamily="34" charset="-122"/>
              </a:rPr>
              <a:t>渲染输出</a:t>
            </a:r>
            <a:endParaRPr lang="zh-CN" altLang="en-US" sz="2400" b="1"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8637" y="2598934"/>
            <a:ext cx="6053692" cy="3301611"/>
          </a:xfrm>
          <a:prstGeom prst="rect">
            <a:avLst/>
          </a:prstGeom>
        </p:spPr>
      </p:pic>
      <p:sp>
        <p:nvSpPr>
          <p:cNvPr id="21" name="矩形 20"/>
          <p:cNvSpPr/>
          <p:nvPr/>
        </p:nvSpPr>
        <p:spPr>
          <a:xfrm>
            <a:off x="5361385" y="5984353"/>
            <a:ext cx="857259" cy="377411"/>
          </a:xfrm>
          <a:prstGeom prst="rect">
            <a:avLst/>
          </a:prstGeom>
        </p:spPr>
        <p:txBody>
          <a:bodyPr wrap="square">
            <a:spAutoFit/>
          </a:bodyPr>
          <a:lstStyle/>
          <a:p>
            <a:pPr>
              <a:lnSpc>
                <a:spcPct val="150000"/>
              </a:lnSpc>
            </a:pPr>
            <a:r>
              <a:rPr lang="zh-CN" altLang="zh-CN" sz="1400" dirty="0" smtClean="0">
                <a:solidFill>
                  <a:schemeClr val="tx2">
                    <a:lumMod val="50000"/>
                  </a:schemeClr>
                </a:solidFill>
                <a:latin typeface="微软雅黑" panose="020B0503020204020204" pitchFamily="34" charset="-122"/>
                <a:ea typeface="微软雅黑" panose="020B0503020204020204" pitchFamily="34" charset="-122"/>
              </a:rPr>
              <a:t>图</a:t>
            </a:r>
            <a:r>
              <a:rPr lang="en-US" altLang="zh-CN" sz="1400" dirty="0" smtClean="0">
                <a:solidFill>
                  <a:schemeClr val="tx2">
                    <a:lumMod val="50000"/>
                  </a:schemeClr>
                </a:solidFill>
                <a:latin typeface="微软雅黑" panose="020B0503020204020204" pitchFamily="34" charset="-122"/>
                <a:ea typeface="微软雅黑" panose="020B0503020204020204" pitchFamily="34" charset="-122"/>
              </a:rPr>
              <a:t>12-4</a:t>
            </a:r>
            <a:endParaRPr lang="en-US" altLang="zh-CN" sz="1400" dirty="0">
              <a:solidFill>
                <a:schemeClr val="tx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45404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MOMODA1">
      <a:dk1>
        <a:sysClr val="windowText" lastClr="000000"/>
      </a:dk1>
      <a:lt1>
        <a:sysClr val="window" lastClr="FFFFFF"/>
      </a:lt1>
      <a:dk2>
        <a:srgbClr val="A5A5A5"/>
      </a:dk2>
      <a:lt2>
        <a:srgbClr val="DCD8DC"/>
      </a:lt2>
      <a:accent1>
        <a:srgbClr val="CF5F55"/>
      </a:accent1>
      <a:accent2>
        <a:srgbClr val="F2C06B"/>
      </a:accent2>
      <a:accent3>
        <a:srgbClr val="5F9387"/>
      </a:accent3>
      <a:accent4>
        <a:srgbClr val="97A6AB"/>
      </a:accent4>
      <a:accent5>
        <a:srgbClr val="837664"/>
      </a:accent5>
      <a:accent6>
        <a:srgbClr val="3F3F3F"/>
      </a:accent6>
      <a:hlink>
        <a:srgbClr val="FFFFFF"/>
      </a:hlink>
      <a:folHlink>
        <a:srgbClr val="8C8C8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CBFA3A83-6BCC-4EE0-BB32-B92CCBD9E2A4}" vid="{69435C07-64FA-4E6E-A1D3-F570153E1B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176</TotalTime>
  <Words>788</Words>
  <Application>Microsoft Office PowerPoint</Application>
  <PresentationFormat>宽屏</PresentationFormat>
  <Paragraphs>64</Paragraphs>
  <Slides>15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cp:lastModifiedBy>王小雨</cp:lastModifiedBy>
  <cp:revision>94</cp:revision>
  <dcterms:created xsi:type="dcterms:W3CDTF">2015-01-07T12:23:28Z</dcterms:created>
  <dcterms:modified xsi:type="dcterms:W3CDTF">2018-08-01T03:59:33Z</dcterms:modified>
</cp:coreProperties>
</file>